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4660"/>
  </p:normalViewPr>
  <p:slideViewPr>
    <p:cSldViewPr snapToGrid="0">
      <p:cViewPr varScale="1">
        <p:scale>
          <a:sx n="80" d="100"/>
          <a:sy n="80" d="100"/>
        </p:scale>
        <p:origin x="136"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2B55E-DAB4-40CD-AC6B-C9220C7FE5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31F6E02-29F3-49B0-8CCC-F9F167EE80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F436B9-EDEC-460D-A9CB-E46384815617}"/>
              </a:ext>
            </a:extLst>
          </p:cNvPr>
          <p:cNvSpPr>
            <a:spLocks noGrp="1"/>
          </p:cNvSpPr>
          <p:nvPr>
            <p:ph type="dt" sz="half" idx="10"/>
          </p:nvPr>
        </p:nvSpPr>
        <p:spPr/>
        <p:txBody>
          <a:bodyPr/>
          <a:lstStyle/>
          <a:p>
            <a:fld id="{ED1A97D7-B7BF-4FDD-81B7-7A458C0B9135}" type="datetimeFigureOut">
              <a:rPr lang="en-US" smtClean="0"/>
              <a:t>3/20/2021</a:t>
            </a:fld>
            <a:endParaRPr lang="en-US"/>
          </a:p>
        </p:txBody>
      </p:sp>
      <p:sp>
        <p:nvSpPr>
          <p:cNvPr id="5" name="Footer Placeholder 4">
            <a:extLst>
              <a:ext uri="{FF2B5EF4-FFF2-40B4-BE49-F238E27FC236}">
                <a16:creationId xmlns:a16="http://schemas.microsoft.com/office/drawing/2014/main" id="{446CB852-7C47-4C29-A15E-2A1667D64C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365827-9F1A-47F1-B511-74C28605CCFA}"/>
              </a:ext>
            </a:extLst>
          </p:cNvPr>
          <p:cNvSpPr>
            <a:spLocks noGrp="1"/>
          </p:cNvSpPr>
          <p:nvPr>
            <p:ph type="sldNum" sz="quarter" idx="12"/>
          </p:nvPr>
        </p:nvSpPr>
        <p:spPr/>
        <p:txBody>
          <a:bodyPr/>
          <a:lstStyle/>
          <a:p>
            <a:fld id="{187B53FC-7BE0-4245-B5F6-691CBE4D3A9C}" type="slidenum">
              <a:rPr lang="en-US" smtClean="0"/>
              <a:t>‹#›</a:t>
            </a:fld>
            <a:endParaRPr lang="en-US"/>
          </a:p>
        </p:txBody>
      </p:sp>
    </p:spTree>
    <p:extLst>
      <p:ext uri="{BB962C8B-B14F-4D97-AF65-F5344CB8AC3E}">
        <p14:creationId xmlns:p14="http://schemas.microsoft.com/office/powerpoint/2010/main" val="3002563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2ED66-8B7C-4301-9B83-2D5F6929CB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139908-B5A9-4C8E-93FA-4419CE5CC0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8B873B-2427-41C2-8233-A93CE812AAF1}"/>
              </a:ext>
            </a:extLst>
          </p:cNvPr>
          <p:cNvSpPr>
            <a:spLocks noGrp="1"/>
          </p:cNvSpPr>
          <p:nvPr>
            <p:ph type="dt" sz="half" idx="10"/>
          </p:nvPr>
        </p:nvSpPr>
        <p:spPr/>
        <p:txBody>
          <a:bodyPr/>
          <a:lstStyle/>
          <a:p>
            <a:fld id="{ED1A97D7-B7BF-4FDD-81B7-7A458C0B9135}" type="datetimeFigureOut">
              <a:rPr lang="en-US" smtClean="0"/>
              <a:t>3/20/2021</a:t>
            </a:fld>
            <a:endParaRPr lang="en-US"/>
          </a:p>
        </p:txBody>
      </p:sp>
      <p:sp>
        <p:nvSpPr>
          <p:cNvPr id="5" name="Footer Placeholder 4">
            <a:extLst>
              <a:ext uri="{FF2B5EF4-FFF2-40B4-BE49-F238E27FC236}">
                <a16:creationId xmlns:a16="http://schemas.microsoft.com/office/drawing/2014/main" id="{10111E7C-E000-48E0-83E3-EDEAA2F012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7DB6BD-D28B-4B77-A2DF-981635E68168}"/>
              </a:ext>
            </a:extLst>
          </p:cNvPr>
          <p:cNvSpPr>
            <a:spLocks noGrp="1"/>
          </p:cNvSpPr>
          <p:nvPr>
            <p:ph type="sldNum" sz="quarter" idx="12"/>
          </p:nvPr>
        </p:nvSpPr>
        <p:spPr/>
        <p:txBody>
          <a:bodyPr/>
          <a:lstStyle/>
          <a:p>
            <a:fld id="{187B53FC-7BE0-4245-B5F6-691CBE4D3A9C}" type="slidenum">
              <a:rPr lang="en-US" smtClean="0"/>
              <a:t>‹#›</a:t>
            </a:fld>
            <a:endParaRPr lang="en-US"/>
          </a:p>
        </p:txBody>
      </p:sp>
    </p:spTree>
    <p:extLst>
      <p:ext uri="{BB962C8B-B14F-4D97-AF65-F5344CB8AC3E}">
        <p14:creationId xmlns:p14="http://schemas.microsoft.com/office/powerpoint/2010/main" val="4172943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9FFA41-2FFB-4297-90B1-47938F6247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EB07723-2CC5-40AC-B669-153E4E2383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A03006-69D7-4B0E-8159-972345B050E5}"/>
              </a:ext>
            </a:extLst>
          </p:cNvPr>
          <p:cNvSpPr>
            <a:spLocks noGrp="1"/>
          </p:cNvSpPr>
          <p:nvPr>
            <p:ph type="dt" sz="half" idx="10"/>
          </p:nvPr>
        </p:nvSpPr>
        <p:spPr/>
        <p:txBody>
          <a:bodyPr/>
          <a:lstStyle/>
          <a:p>
            <a:fld id="{ED1A97D7-B7BF-4FDD-81B7-7A458C0B9135}" type="datetimeFigureOut">
              <a:rPr lang="en-US" smtClean="0"/>
              <a:t>3/20/2021</a:t>
            </a:fld>
            <a:endParaRPr lang="en-US"/>
          </a:p>
        </p:txBody>
      </p:sp>
      <p:sp>
        <p:nvSpPr>
          <p:cNvPr id="5" name="Footer Placeholder 4">
            <a:extLst>
              <a:ext uri="{FF2B5EF4-FFF2-40B4-BE49-F238E27FC236}">
                <a16:creationId xmlns:a16="http://schemas.microsoft.com/office/drawing/2014/main" id="{2D3FD661-99DC-4F84-9E60-25E2925222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A474FA-9D07-4439-B1C3-B560B12D4383}"/>
              </a:ext>
            </a:extLst>
          </p:cNvPr>
          <p:cNvSpPr>
            <a:spLocks noGrp="1"/>
          </p:cNvSpPr>
          <p:nvPr>
            <p:ph type="sldNum" sz="quarter" idx="12"/>
          </p:nvPr>
        </p:nvSpPr>
        <p:spPr/>
        <p:txBody>
          <a:bodyPr/>
          <a:lstStyle/>
          <a:p>
            <a:fld id="{187B53FC-7BE0-4245-B5F6-691CBE4D3A9C}" type="slidenum">
              <a:rPr lang="en-US" smtClean="0"/>
              <a:t>‹#›</a:t>
            </a:fld>
            <a:endParaRPr lang="en-US"/>
          </a:p>
        </p:txBody>
      </p:sp>
    </p:spTree>
    <p:extLst>
      <p:ext uri="{BB962C8B-B14F-4D97-AF65-F5344CB8AC3E}">
        <p14:creationId xmlns:p14="http://schemas.microsoft.com/office/powerpoint/2010/main" val="3929675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EFA28-5DF9-43AC-AD65-D23B679ADA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DE85F1-5A2C-4849-B449-58306CCF1E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7BC0C3-3A05-4A6F-A8EE-3B9F44C7720B}"/>
              </a:ext>
            </a:extLst>
          </p:cNvPr>
          <p:cNvSpPr>
            <a:spLocks noGrp="1"/>
          </p:cNvSpPr>
          <p:nvPr>
            <p:ph type="dt" sz="half" idx="10"/>
          </p:nvPr>
        </p:nvSpPr>
        <p:spPr/>
        <p:txBody>
          <a:bodyPr/>
          <a:lstStyle/>
          <a:p>
            <a:fld id="{ED1A97D7-B7BF-4FDD-81B7-7A458C0B9135}" type="datetimeFigureOut">
              <a:rPr lang="en-US" smtClean="0"/>
              <a:t>3/20/2021</a:t>
            </a:fld>
            <a:endParaRPr lang="en-US"/>
          </a:p>
        </p:txBody>
      </p:sp>
      <p:sp>
        <p:nvSpPr>
          <p:cNvPr id="5" name="Footer Placeholder 4">
            <a:extLst>
              <a:ext uri="{FF2B5EF4-FFF2-40B4-BE49-F238E27FC236}">
                <a16:creationId xmlns:a16="http://schemas.microsoft.com/office/drawing/2014/main" id="{B37EAAEF-EA58-4391-828A-0AE437E05E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782EA4-E0A7-478C-9C2F-C92055AB0AD7}"/>
              </a:ext>
            </a:extLst>
          </p:cNvPr>
          <p:cNvSpPr>
            <a:spLocks noGrp="1"/>
          </p:cNvSpPr>
          <p:nvPr>
            <p:ph type="sldNum" sz="quarter" idx="12"/>
          </p:nvPr>
        </p:nvSpPr>
        <p:spPr/>
        <p:txBody>
          <a:bodyPr/>
          <a:lstStyle/>
          <a:p>
            <a:fld id="{187B53FC-7BE0-4245-B5F6-691CBE4D3A9C}" type="slidenum">
              <a:rPr lang="en-US" smtClean="0"/>
              <a:t>‹#›</a:t>
            </a:fld>
            <a:endParaRPr lang="en-US"/>
          </a:p>
        </p:txBody>
      </p:sp>
    </p:spTree>
    <p:extLst>
      <p:ext uri="{BB962C8B-B14F-4D97-AF65-F5344CB8AC3E}">
        <p14:creationId xmlns:p14="http://schemas.microsoft.com/office/powerpoint/2010/main" val="1739093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9142F-89B2-449F-99ED-9ED0BCDB84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5CE9C43-265E-4F47-A755-AA0670C631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814B91-38A9-4263-8779-6889653875EC}"/>
              </a:ext>
            </a:extLst>
          </p:cNvPr>
          <p:cNvSpPr>
            <a:spLocks noGrp="1"/>
          </p:cNvSpPr>
          <p:nvPr>
            <p:ph type="dt" sz="half" idx="10"/>
          </p:nvPr>
        </p:nvSpPr>
        <p:spPr/>
        <p:txBody>
          <a:bodyPr/>
          <a:lstStyle/>
          <a:p>
            <a:fld id="{ED1A97D7-B7BF-4FDD-81B7-7A458C0B9135}" type="datetimeFigureOut">
              <a:rPr lang="en-US" smtClean="0"/>
              <a:t>3/20/2021</a:t>
            </a:fld>
            <a:endParaRPr lang="en-US"/>
          </a:p>
        </p:txBody>
      </p:sp>
      <p:sp>
        <p:nvSpPr>
          <p:cNvPr id="5" name="Footer Placeholder 4">
            <a:extLst>
              <a:ext uri="{FF2B5EF4-FFF2-40B4-BE49-F238E27FC236}">
                <a16:creationId xmlns:a16="http://schemas.microsoft.com/office/drawing/2014/main" id="{2281C3A1-CCF2-4884-AE9C-67A4CFEC55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E4F629-DB61-41F3-8C9C-7B7A81FA825C}"/>
              </a:ext>
            </a:extLst>
          </p:cNvPr>
          <p:cNvSpPr>
            <a:spLocks noGrp="1"/>
          </p:cNvSpPr>
          <p:nvPr>
            <p:ph type="sldNum" sz="quarter" idx="12"/>
          </p:nvPr>
        </p:nvSpPr>
        <p:spPr/>
        <p:txBody>
          <a:bodyPr/>
          <a:lstStyle/>
          <a:p>
            <a:fld id="{187B53FC-7BE0-4245-B5F6-691CBE4D3A9C}" type="slidenum">
              <a:rPr lang="en-US" smtClean="0"/>
              <a:t>‹#›</a:t>
            </a:fld>
            <a:endParaRPr lang="en-US"/>
          </a:p>
        </p:txBody>
      </p:sp>
    </p:spTree>
    <p:extLst>
      <p:ext uri="{BB962C8B-B14F-4D97-AF65-F5344CB8AC3E}">
        <p14:creationId xmlns:p14="http://schemas.microsoft.com/office/powerpoint/2010/main" val="808841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CCDB8-00BC-4DC3-8A31-0B5451D96F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A31A0D-12D9-4322-BDB7-E53448063B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C76257-AB38-499E-A14A-2DBFE3C522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9492090-393C-4D51-8CC0-75EE652E86E7}"/>
              </a:ext>
            </a:extLst>
          </p:cNvPr>
          <p:cNvSpPr>
            <a:spLocks noGrp="1"/>
          </p:cNvSpPr>
          <p:nvPr>
            <p:ph type="dt" sz="half" idx="10"/>
          </p:nvPr>
        </p:nvSpPr>
        <p:spPr/>
        <p:txBody>
          <a:bodyPr/>
          <a:lstStyle/>
          <a:p>
            <a:fld id="{ED1A97D7-B7BF-4FDD-81B7-7A458C0B9135}" type="datetimeFigureOut">
              <a:rPr lang="en-US" smtClean="0"/>
              <a:t>3/20/2021</a:t>
            </a:fld>
            <a:endParaRPr lang="en-US"/>
          </a:p>
        </p:txBody>
      </p:sp>
      <p:sp>
        <p:nvSpPr>
          <p:cNvPr id="6" name="Footer Placeholder 5">
            <a:extLst>
              <a:ext uri="{FF2B5EF4-FFF2-40B4-BE49-F238E27FC236}">
                <a16:creationId xmlns:a16="http://schemas.microsoft.com/office/drawing/2014/main" id="{6689775F-1A68-47A7-8243-6BA55E12E2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CEF685-CC42-402E-AEA3-93226323FFA4}"/>
              </a:ext>
            </a:extLst>
          </p:cNvPr>
          <p:cNvSpPr>
            <a:spLocks noGrp="1"/>
          </p:cNvSpPr>
          <p:nvPr>
            <p:ph type="sldNum" sz="quarter" idx="12"/>
          </p:nvPr>
        </p:nvSpPr>
        <p:spPr/>
        <p:txBody>
          <a:bodyPr/>
          <a:lstStyle/>
          <a:p>
            <a:fld id="{187B53FC-7BE0-4245-B5F6-691CBE4D3A9C}" type="slidenum">
              <a:rPr lang="en-US" smtClean="0"/>
              <a:t>‹#›</a:t>
            </a:fld>
            <a:endParaRPr lang="en-US"/>
          </a:p>
        </p:txBody>
      </p:sp>
    </p:spTree>
    <p:extLst>
      <p:ext uri="{BB962C8B-B14F-4D97-AF65-F5344CB8AC3E}">
        <p14:creationId xmlns:p14="http://schemas.microsoft.com/office/powerpoint/2010/main" val="2408880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5AD6E-8E7A-464B-9A65-C2156FE4ABA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740380-5574-46C5-929E-20987B30DE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EDC7F4-7DE3-4C38-B185-71AA2D7C61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863AB1-F832-45D0-B9F9-CC1490FDD6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6EB4DB-AA16-43AB-93E8-FA0BB86599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04644C-F485-4FC0-9178-F869BF4A22DF}"/>
              </a:ext>
            </a:extLst>
          </p:cNvPr>
          <p:cNvSpPr>
            <a:spLocks noGrp="1"/>
          </p:cNvSpPr>
          <p:nvPr>
            <p:ph type="dt" sz="half" idx="10"/>
          </p:nvPr>
        </p:nvSpPr>
        <p:spPr/>
        <p:txBody>
          <a:bodyPr/>
          <a:lstStyle/>
          <a:p>
            <a:fld id="{ED1A97D7-B7BF-4FDD-81B7-7A458C0B9135}" type="datetimeFigureOut">
              <a:rPr lang="en-US" smtClean="0"/>
              <a:t>3/20/2021</a:t>
            </a:fld>
            <a:endParaRPr lang="en-US"/>
          </a:p>
        </p:txBody>
      </p:sp>
      <p:sp>
        <p:nvSpPr>
          <p:cNvPr id="8" name="Footer Placeholder 7">
            <a:extLst>
              <a:ext uri="{FF2B5EF4-FFF2-40B4-BE49-F238E27FC236}">
                <a16:creationId xmlns:a16="http://schemas.microsoft.com/office/drawing/2014/main" id="{2D37F14F-725D-4356-8E47-B8F24533145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3C56AB8-57AE-4C6F-A9A3-980234A51AE5}"/>
              </a:ext>
            </a:extLst>
          </p:cNvPr>
          <p:cNvSpPr>
            <a:spLocks noGrp="1"/>
          </p:cNvSpPr>
          <p:nvPr>
            <p:ph type="sldNum" sz="quarter" idx="12"/>
          </p:nvPr>
        </p:nvSpPr>
        <p:spPr/>
        <p:txBody>
          <a:bodyPr/>
          <a:lstStyle/>
          <a:p>
            <a:fld id="{187B53FC-7BE0-4245-B5F6-691CBE4D3A9C}" type="slidenum">
              <a:rPr lang="en-US" smtClean="0"/>
              <a:t>‹#›</a:t>
            </a:fld>
            <a:endParaRPr lang="en-US"/>
          </a:p>
        </p:txBody>
      </p:sp>
    </p:spTree>
    <p:extLst>
      <p:ext uri="{BB962C8B-B14F-4D97-AF65-F5344CB8AC3E}">
        <p14:creationId xmlns:p14="http://schemas.microsoft.com/office/powerpoint/2010/main" val="2143919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CDD54-34D4-454A-91A7-F8C2F0122C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9A1347-3622-4D3E-867D-FE3BAB81BA9A}"/>
              </a:ext>
            </a:extLst>
          </p:cNvPr>
          <p:cNvSpPr>
            <a:spLocks noGrp="1"/>
          </p:cNvSpPr>
          <p:nvPr>
            <p:ph type="dt" sz="half" idx="10"/>
          </p:nvPr>
        </p:nvSpPr>
        <p:spPr/>
        <p:txBody>
          <a:bodyPr/>
          <a:lstStyle/>
          <a:p>
            <a:fld id="{ED1A97D7-B7BF-4FDD-81B7-7A458C0B9135}" type="datetimeFigureOut">
              <a:rPr lang="en-US" smtClean="0"/>
              <a:t>3/20/2021</a:t>
            </a:fld>
            <a:endParaRPr lang="en-US"/>
          </a:p>
        </p:txBody>
      </p:sp>
      <p:sp>
        <p:nvSpPr>
          <p:cNvPr id="4" name="Footer Placeholder 3">
            <a:extLst>
              <a:ext uri="{FF2B5EF4-FFF2-40B4-BE49-F238E27FC236}">
                <a16:creationId xmlns:a16="http://schemas.microsoft.com/office/drawing/2014/main" id="{75897C20-E2D6-4BD9-9CE4-A4B1BE731E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3E1788-FD40-4C12-8EC8-9269242A6BE7}"/>
              </a:ext>
            </a:extLst>
          </p:cNvPr>
          <p:cNvSpPr>
            <a:spLocks noGrp="1"/>
          </p:cNvSpPr>
          <p:nvPr>
            <p:ph type="sldNum" sz="quarter" idx="12"/>
          </p:nvPr>
        </p:nvSpPr>
        <p:spPr/>
        <p:txBody>
          <a:bodyPr/>
          <a:lstStyle/>
          <a:p>
            <a:fld id="{187B53FC-7BE0-4245-B5F6-691CBE4D3A9C}" type="slidenum">
              <a:rPr lang="en-US" smtClean="0"/>
              <a:t>‹#›</a:t>
            </a:fld>
            <a:endParaRPr lang="en-US"/>
          </a:p>
        </p:txBody>
      </p:sp>
    </p:spTree>
    <p:extLst>
      <p:ext uri="{BB962C8B-B14F-4D97-AF65-F5344CB8AC3E}">
        <p14:creationId xmlns:p14="http://schemas.microsoft.com/office/powerpoint/2010/main" val="1558967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447A67-2D4B-4FF7-953D-E5C23F6B7E12}"/>
              </a:ext>
            </a:extLst>
          </p:cNvPr>
          <p:cNvSpPr>
            <a:spLocks noGrp="1"/>
          </p:cNvSpPr>
          <p:nvPr>
            <p:ph type="dt" sz="half" idx="10"/>
          </p:nvPr>
        </p:nvSpPr>
        <p:spPr/>
        <p:txBody>
          <a:bodyPr/>
          <a:lstStyle/>
          <a:p>
            <a:fld id="{ED1A97D7-B7BF-4FDD-81B7-7A458C0B9135}" type="datetimeFigureOut">
              <a:rPr lang="en-US" smtClean="0"/>
              <a:t>3/20/2021</a:t>
            </a:fld>
            <a:endParaRPr lang="en-US"/>
          </a:p>
        </p:txBody>
      </p:sp>
      <p:sp>
        <p:nvSpPr>
          <p:cNvPr id="3" name="Footer Placeholder 2">
            <a:extLst>
              <a:ext uri="{FF2B5EF4-FFF2-40B4-BE49-F238E27FC236}">
                <a16:creationId xmlns:a16="http://schemas.microsoft.com/office/drawing/2014/main" id="{98E62E2D-E72E-4E1B-A552-91A3DF67E92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547C981-5849-4971-999D-ABC3B6E16C94}"/>
              </a:ext>
            </a:extLst>
          </p:cNvPr>
          <p:cNvSpPr>
            <a:spLocks noGrp="1"/>
          </p:cNvSpPr>
          <p:nvPr>
            <p:ph type="sldNum" sz="quarter" idx="12"/>
          </p:nvPr>
        </p:nvSpPr>
        <p:spPr/>
        <p:txBody>
          <a:bodyPr/>
          <a:lstStyle/>
          <a:p>
            <a:fld id="{187B53FC-7BE0-4245-B5F6-691CBE4D3A9C}" type="slidenum">
              <a:rPr lang="en-US" smtClean="0"/>
              <a:t>‹#›</a:t>
            </a:fld>
            <a:endParaRPr lang="en-US"/>
          </a:p>
        </p:txBody>
      </p:sp>
    </p:spTree>
    <p:extLst>
      <p:ext uri="{BB962C8B-B14F-4D97-AF65-F5344CB8AC3E}">
        <p14:creationId xmlns:p14="http://schemas.microsoft.com/office/powerpoint/2010/main" val="679391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8895B-8B74-4815-8F65-B98B8992EA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A311420-73EC-4C50-AA04-86FE6A1966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2F28D0-0F93-4E09-A103-1126A0F075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96FCB0-5511-42B0-BF99-8B86C9C27B8A}"/>
              </a:ext>
            </a:extLst>
          </p:cNvPr>
          <p:cNvSpPr>
            <a:spLocks noGrp="1"/>
          </p:cNvSpPr>
          <p:nvPr>
            <p:ph type="dt" sz="half" idx="10"/>
          </p:nvPr>
        </p:nvSpPr>
        <p:spPr/>
        <p:txBody>
          <a:bodyPr/>
          <a:lstStyle/>
          <a:p>
            <a:fld id="{ED1A97D7-B7BF-4FDD-81B7-7A458C0B9135}" type="datetimeFigureOut">
              <a:rPr lang="en-US" smtClean="0"/>
              <a:t>3/20/2021</a:t>
            </a:fld>
            <a:endParaRPr lang="en-US"/>
          </a:p>
        </p:txBody>
      </p:sp>
      <p:sp>
        <p:nvSpPr>
          <p:cNvPr id="6" name="Footer Placeholder 5">
            <a:extLst>
              <a:ext uri="{FF2B5EF4-FFF2-40B4-BE49-F238E27FC236}">
                <a16:creationId xmlns:a16="http://schemas.microsoft.com/office/drawing/2014/main" id="{FD68B58B-38AA-477C-A6FA-EBD3AE8DBD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863E18-8B18-4DBA-A64E-D70FD7AF3328}"/>
              </a:ext>
            </a:extLst>
          </p:cNvPr>
          <p:cNvSpPr>
            <a:spLocks noGrp="1"/>
          </p:cNvSpPr>
          <p:nvPr>
            <p:ph type="sldNum" sz="quarter" idx="12"/>
          </p:nvPr>
        </p:nvSpPr>
        <p:spPr/>
        <p:txBody>
          <a:bodyPr/>
          <a:lstStyle/>
          <a:p>
            <a:fld id="{187B53FC-7BE0-4245-B5F6-691CBE4D3A9C}" type="slidenum">
              <a:rPr lang="en-US" smtClean="0"/>
              <a:t>‹#›</a:t>
            </a:fld>
            <a:endParaRPr lang="en-US"/>
          </a:p>
        </p:txBody>
      </p:sp>
    </p:spTree>
    <p:extLst>
      <p:ext uri="{BB962C8B-B14F-4D97-AF65-F5344CB8AC3E}">
        <p14:creationId xmlns:p14="http://schemas.microsoft.com/office/powerpoint/2010/main" val="2823595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15377-9E83-408A-8094-D4DECFECE1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CE247A8-078D-4853-B494-A871D71D04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23CDD3-3E3B-4A16-BEC7-9510A7FDDB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1AB66A-0EC9-42F3-81D8-28A8B9099667}"/>
              </a:ext>
            </a:extLst>
          </p:cNvPr>
          <p:cNvSpPr>
            <a:spLocks noGrp="1"/>
          </p:cNvSpPr>
          <p:nvPr>
            <p:ph type="dt" sz="half" idx="10"/>
          </p:nvPr>
        </p:nvSpPr>
        <p:spPr/>
        <p:txBody>
          <a:bodyPr/>
          <a:lstStyle/>
          <a:p>
            <a:fld id="{ED1A97D7-B7BF-4FDD-81B7-7A458C0B9135}" type="datetimeFigureOut">
              <a:rPr lang="en-US" smtClean="0"/>
              <a:t>3/20/2021</a:t>
            </a:fld>
            <a:endParaRPr lang="en-US"/>
          </a:p>
        </p:txBody>
      </p:sp>
      <p:sp>
        <p:nvSpPr>
          <p:cNvPr id="6" name="Footer Placeholder 5">
            <a:extLst>
              <a:ext uri="{FF2B5EF4-FFF2-40B4-BE49-F238E27FC236}">
                <a16:creationId xmlns:a16="http://schemas.microsoft.com/office/drawing/2014/main" id="{C73A14BD-4761-48CB-A787-122005D7E9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7750C2-C3BA-4C0E-93A9-2459F7603B67}"/>
              </a:ext>
            </a:extLst>
          </p:cNvPr>
          <p:cNvSpPr>
            <a:spLocks noGrp="1"/>
          </p:cNvSpPr>
          <p:nvPr>
            <p:ph type="sldNum" sz="quarter" idx="12"/>
          </p:nvPr>
        </p:nvSpPr>
        <p:spPr/>
        <p:txBody>
          <a:bodyPr/>
          <a:lstStyle/>
          <a:p>
            <a:fld id="{187B53FC-7BE0-4245-B5F6-691CBE4D3A9C}" type="slidenum">
              <a:rPr lang="en-US" smtClean="0"/>
              <a:t>‹#›</a:t>
            </a:fld>
            <a:endParaRPr lang="en-US"/>
          </a:p>
        </p:txBody>
      </p:sp>
    </p:spTree>
    <p:extLst>
      <p:ext uri="{BB962C8B-B14F-4D97-AF65-F5344CB8AC3E}">
        <p14:creationId xmlns:p14="http://schemas.microsoft.com/office/powerpoint/2010/main" val="2300936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northstarmoving.com/blog/2015/martin-luther-king-jr-day/"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3000"/>
            <a:lum/>
            <a:extLst>
              <a:ext uri="{837473B0-CC2E-450A-ABE3-18F120FF3D39}">
                <a1611:picAttrSrcUrl xmlns:a1611="http://schemas.microsoft.com/office/drawing/2016/11/main" r:id="rId14"/>
              </a:ext>
            </a:extLst>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0C0305-672F-416D-93B5-EADB2E3D3C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E6D77C1-6C64-4146-A85F-5D5A31ED2A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E86840-ABFA-4815-8E35-8DA16A747D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1A97D7-B7BF-4FDD-81B7-7A458C0B9135}" type="datetimeFigureOut">
              <a:rPr lang="en-US" smtClean="0"/>
              <a:t>3/20/2021</a:t>
            </a:fld>
            <a:endParaRPr lang="en-US"/>
          </a:p>
        </p:txBody>
      </p:sp>
      <p:sp>
        <p:nvSpPr>
          <p:cNvPr id="5" name="Footer Placeholder 4">
            <a:extLst>
              <a:ext uri="{FF2B5EF4-FFF2-40B4-BE49-F238E27FC236}">
                <a16:creationId xmlns:a16="http://schemas.microsoft.com/office/drawing/2014/main" id="{832705BD-B93E-4545-873E-1854B2217C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457B648-33DB-4900-97FD-6BFEBDC01C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7B53FC-7BE0-4245-B5F6-691CBE4D3A9C}" type="slidenum">
              <a:rPr lang="en-US" smtClean="0"/>
              <a:t>‹#›</a:t>
            </a:fld>
            <a:endParaRPr lang="en-US"/>
          </a:p>
        </p:txBody>
      </p:sp>
    </p:spTree>
    <p:extLst>
      <p:ext uri="{BB962C8B-B14F-4D97-AF65-F5344CB8AC3E}">
        <p14:creationId xmlns:p14="http://schemas.microsoft.com/office/powerpoint/2010/main" val="3442293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ouse%20bombed.docx" TargetMode="External"/><Relationship Id="rId2" Type="http://schemas.openxmlformats.org/officeDocument/2006/relationships/hyperlink" Target="Kitchen%20moment.docx" TargetMode="External"/><Relationship Id="rId1" Type="http://schemas.openxmlformats.org/officeDocument/2006/relationships/slideLayout" Target="../slideLayouts/slideLayout2.xml"/><Relationship Id="rId5" Type="http://schemas.openxmlformats.org/officeDocument/2006/relationships/hyperlink" Target="On%20Gandhi.docx" TargetMode="External"/><Relationship Id="rId4" Type="http://schemas.openxmlformats.org/officeDocument/2006/relationships/hyperlink" Target="Love%20over%20hate.docx"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On%20Jobs%20Housing%20Schools%20War.docx" TargetMode="External"/><Relationship Id="rId2" Type="http://schemas.openxmlformats.org/officeDocument/2006/relationships/hyperlink" Target="Reasons%20for%20Black%20Power.docx" TargetMode="External"/><Relationship Id="rId1" Type="http://schemas.openxmlformats.org/officeDocument/2006/relationships/slideLayout" Target="../slideLayouts/slideLayout2.xml"/><Relationship Id="rId5" Type="http://schemas.openxmlformats.org/officeDocument/2006/relationships/hyperlink" Target="https://www.poorpeoplescampaign.org/" TargetMode="External"/><Relationship Id="rId4" Type="http://schemas.openxmlformats.org/officeDocument/2006/relationships/hyperlink" Target="King's%20mature%20philosophy.docx"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I've%20been%20to%20the%20mountaintop.docx"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655E3-70B4-4001-BE0B-CFBA04C33FB4}"/>
              </a:ext>
            </a:extLst>
          </p:cNvPr>
          <p:cNvSpPr>
            <a:spLocks noGrp="1"/>
          </p:cNvSpPr>
          <p:nvPr>
            <p:ph type="ctrTitle"/>
          </p:nvPr>
        </p:nvSpPr>
        <p:spPr>
          <a:xfrm>
            <a:off x="1524000" y="613611"/>
            <a:ext cx="9144000" cy="2896352"/>
          </a:xfrm>
        </p:spPr>
        <p:txBody>
          <a:bodyPr>
            <a:normAutofit/>
          </a:bodyPr>
          <a:lstStyle/>
          <a:p>
            <a:r>
              <a:rPr lang="en-US" sz="4800" dirty="0">
                <a:effectLst/>
                <a:latin typeface="Calibri" panose="020F0502020204030204" pitchFamily="34" charset="0"/>
                <a:ea typeface="Calibri" panose="020F0502020204030204" pitchFamily="34" charset="0"/>
              </a:rPr>
              <a:t>One Modest Improvement in Racial Justice Education:  At Least Doing MLK Day Better in Schools!</a:t>
            </a:r>
            <a:br>
              <a:rPr lang="en-US" sz="1800" dirty="0">
                <a:effectLst/>
                <a:latin typeface="Calibri" panose="020F0502020204030204" pitchFamily="34" charset="0"/>
                <a:ea typeface="Calibri" panose="020F0502020204030204" pitchFamily="34" charset="0"/>
              </a:rPr>
            </a:br>
            <a:endParaRPr lang="en-US" dirty="0"/>
          </a:p>
        </p:txBody>
      </p:sp>
      <p:sp>
        <p:nvSpPr>
          <p:cNvPr id="3" name="Subtitle 2">
            <a:extLst>
              <a:ext uri="{FF2B5EF4-FFF2-40B4-BE49-F238E27FC236}">
                <a16:creationId xmlns:a16="http://schemas.microsoft.com/office/drawing/2014/main" id="{DF2E9896-9ADB-453B-9CFB-DFA699BD60FB}"/>
              </a:ext>
            </a:extLst>
          </p:cNvPr>
          <p:cNvSpPr>
            <a:spLocks noGrp="1"/>
          </p:cNvSpPr>
          <p:nvPr>
            <p:ph type="subTitle" idx="1"/>
          </p:nvPr>
        </p:nvSpPr>
        <p:spPr>
          <a:xfrm>
            <a:off x="127220" y="2586790"/>
            <a:ext cx="11942859" cy="4271210"/>
          </a:xfrm>
        </p:spPr>
        <p:txBody>
          <a:bodyPr>
            <a:normAutofit fontScale="92500" lnSpcReduction="10000"/>
          </a:bodyPr>
          <a:lstStyle/>
          <a:p>
            <a:endParaRPr lang="en-US" dirty="0"/>
          </a:p>
          <a:p>
            <a:r>
              <a:rPr lang="en-US" sz="3200" dirty="0"/>
              <a:t>As I think about the limited view of MLK that I received in public school - and much younger students tell me it is not much better now (certainly there are positive exceptions) – I’ve wanted to engage as an historically privileged white person in a more expansive inquiry into </a:t>
            </a:r>
            <a:r>
              <a:rPr lang="en-US" sz="3200" u="sng" dirty="0"/>
              <a:t>King’s life and work</a:t>
            </a:r>
          </a:p>
          <a:p>
            <a:endParaRPr lang="en-US" sz="3200" dirty="0"/>
          </a:p>
          <a:p>
            <a:r>
              <a:rPr lang="en-US" sz="3200" dirty="0"/>
              <a:t>Rather than talk today about what additional content schools should cover</a:t>
            </a:r>
            <a:r>
              <a:rPr lang="en-US" sz="3200"/>
              <a:t>, we’d </a:t>
            </a:r>
            <a:r>
              <a:rPr lang="en-US" sz="3200" dirty="0"/>
              <a:t>like to simply </a:t>
            </a:r>
            <a:r>
              <a:rPr lang="en-US" sz="3200" i="1" dirty="0"/>
              <a:t>model</a:t>
            </a:r>
            <a:r>
              <a:rPr lang="en-US" sz="3200" dirty="0"/>
              <a:t> a fuller account of MLK through a tour of </a:t>
            </a:r>
            <a:r>
              <a:rPr lang="en-US" sz="3200" u="sng" dirty="0"/>
              <a:t>King’s life in his own words</a:t>
            </a:r>
            <a:r>
              <a:rPr lang="en-US" sz="3200" dirty="0"/>
              <a:t>, followed by some “current application” thoughts from two contemporary community leaders</a:t>
            </a:r>
          </a:p>
        </p:txBody>
      </p:sp>
    </p:spTree>
    <p:extLst>
      <p:ext uri="{BB962C8B-B14F-4D97-AF65-F5344CB8AC3E}">
        <p14:creationId xmlns:p14="http://schemas.microsoft.com/office/powerpoint/2010/main" val="2031283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61765-4805-4A18-81FB-5A79AD70BE0C}"/>
              </a:ext>
            </a:extLst>
          </p:cNvPr>
          <p:cNvSpPr>
            <a:spLocks noGrp="1"/>
          </p:cNvSpPr>
          <p:nvPr>
            <p:ph type="title"/>
          </p:nvPr>
        </p:nvSpPr>
        <p:spPr>
          <a:xfrm>
            <a:off x="838200" y="365125"/>
            <a:ext cx="10515600" cy="777875"/>
          </a:xfrm>
        </p:spPr>
        <p:txBody>
          <a:bodyPr>
            <a:normAutofit fontScale="90000"/>
          </a:bodyPr>
          <a:lstStyle/>
          <a:p>
            <a:pPr algn="ctr"/>
            <a:r>
              <a:rPr lang="en-US" dirty="0"/>
              <a:t>Humbly learning from those who understand the Black experience in America, and thus MLK</a:t>
            </a:r>
          </a:p>
        </p:txBody>
      </p:sp>
      <p:sp>
        <p:nvSpPr>
          <p:cNvPr id="3" name="Content Placeholder 2">
            <a:extLst>
              <a:ext uri="{FF2B5EF4-FFF2-40B4-BE49-F238E27FC236}">
                <a16:creationId xmlns:a16="http://schemas.microsoft.com/office/drawing/2014/main" id="{A4895BDA-8EAC-4412-80EB-DA61FBAEEFED}"/>
              </a:ext>
            </a:extLst>
          </p:cNvPr>
          <p:cNvSpPr>
            <a:spLocks noGrp="1"/>
          </p:cNvSpPr>
          <p:nvPr>
            <p:ph idx="1"/>
          </p:nvPr>
        </p:nvSpPr>
        <p:spPr>
          <a:xfrm>
            <a:off x="-198119" y="1261711"/>
            <a:ext cx="12268200" cy="6400800"/>
          </a:xfrm>
        </p:spPr>
        <p:txBody>
          <a:bodyPr>
            <a:noAutofit/>
          </a:bodyPr>
          <a:lstStyle/>
          <a:p>
            <a:r>
              <a:rPr lang="en-US" dirty="0"/>
              <a:t>On King himself:  Vincent Harding, especially </a:t>
            </a:r>
            <a:r>
              <a:rPr lang="en-US" i="1" dirty="0"/>
              <a:t>MLK: The Inconvenient Hero (1996)</a:t>
            </a:r>
          </a:p>
          <a:p>
            <a:pPr lvl="1"/>
            <a:r>
              <a:rPr lang="en-US" sz="2800" dirty="0"/>
              <a:t>Harding, the first director of the King Center for Non-Violence in Atlanta, GA, worked with King and their families were close friends</a:t>
            </a:r>
          </a:p>
          <a:p>
            <a:pPr lvl="1"/>
            <a:r>
              <a:rPr lang="en-US" sz="2800" dirty="0"/>
              <a:t>Sub-title – </a:t>
            </a:r>
            <a:r>
              <a:rPr lang="en-US" sz="2800" i="1" dirty="0"/>
              <a:t>The Inconvenient Hero </a:t>
            </a:r>
            <a:r>
              <a:rPr lang="en-US" sz="2800" dirty="0"/>
              <a:t>– calls out how MLK has been sanitized in our public celebrations of his life, most noticeably since the first national MLK Holiday in 1983</a:t>
            </a:r>
          </a:p>
          <a:p>
            <a:r>
              <a:rPr lang="en-US" dirty="0"/>
              <a:t>Cornell West, especially </a:t>
            </a:r>
            <a:r>
              <a:rPr lang="en-US" i="1" dirty="0"/>
              <a:t>The Radical King, MLK Jr. </a:t>
            </a:r>
            <a:r>
              <a:rPr lang="en-US" dirty="0"/>
              <a:t>(2015), an edited collection of King’s writing and speaking.  This anthology provides the main resources today</a:t>
            </a:r>
          </a:p>
          <a:p>
            <a:r>
              <a:rPr lang="en-US" dirty="0"/>
              <a:t>King’s own books alongside his shorter writings: </a:t>
            </a:r>
            <a:r>
              <a:rPr lang="en-US" i="1" dirty="0"/>
              <a:t>Strength to Love </a:t>
            </a:r>
            <a:r>
              <a:rPr lang="en-US" dirty="0"/>
              <a:t>(1963), and </a:t>
            </a:r>
            <a:r>
              <a:rPr lang="en-US" i="1" dirty="0"/>
              <a:t>Where Do We Go From Here</a:t>
            </a:r>
            <a:r>
              <a:rPr lang="en-US" dirty="0"/>
              <a:t>? (1967)</a:t>
            </a:r>
          </a:p>
          <a:p>
            <a:r>
              <a:rPr lang="en-US" dirty="0"/>
              <a:t>And many who carry King’s scholarly banner on racial and social justice leadership today – a few scholars whose books have taught me a lot:  Ta-</a:t>
            </a:r>
            <a:r>
              <a:rPr lang="en-US" dirty="0" err="1"/>
              <a:t>Nehesi</a:t>
            </a:r>
            <a:r>
              <a:rPr lang="en-US" dirty="0"/>
              <a:t> Coates, Michelle Alexander, Bryan Stevenson, Danielle Allen, Eddie </a:t>
            </a:r>
            <a:r>
              <a:rPr lang="en-US" dirty="0" err="1"/>
              <a:t>Glaude</a:t>
            </a:r>
            <a:r>
              <a:rPr lang="en-US" dirty="0"/>
              <a:t>, and others</a:t>
            </a:r>
          </a:p>
        </p:txBody>
      </p:sp>
    </p:spTree>
    <p:extLst>
      <p:ext uri="{BB962C8B-B14F-4D97-AF65-F5344CB8AC3E}">
        <p14:creationId xmlns:p14="http://schemas.microsoft.com/office/powerpoint/2010/main" val="2776571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85929-2A94-4FA0-8DE4-ED962F7E54DC}"/>
              </a:ext>
            </a:extLst>
          </p:cNvPr>
          <p:cNvSpPr>
            <a:spLocks noGrp="1"/>
          </p:cNvSpPr>
          <p:nvPr>
            <p:ph type="title"/>
          </p:nvPr>
        </p:nvSpPr>
        <p:spPr>
          <a:xfrm>
            <a:off x="838200" y="0"/>
            <a:ext cx="10515600" cy="1325563"/>
          </a:xfrm>
        </p:spPr>
        <p:txBody>
          <a:bodyPr>
            <a:normAutofit/>
          </a:bodyPr>
          <a:lstStyle/>
          <a:p>
            <a:pPr algn="ctr"/>
            <a:r>
              <a:rPr lang="en-US" sz="3600" dirty="0"/>
              <a:t>A timeline of King’s leadership for civil rights  </a:t>
            </a:r>
            <a:br>
              <a:rPr lang="en-US" sz="3600" dirty="0"/>
            </a:br>
            <a:r>
              <a:rPr lang="en-US" sz="3600" dirty="0"/>
              <a:t>- and human rights, America and beyond</a:t>
            </a:r>
          </a:p>
        </p:txBody>
      </p:sp>
      <p:sp>
        <p:nvSpPr>
          <p:cNvPr id="3" name="Content Placeholder 2">
            <a:extLst>
              <a:ext uri="{FF2B5EF4-FFF2-40B4-BE49-F238E27FC236}">
                <a16:creationId xmlns:a16="http://schemas.microsoft.com/office/drawing/2014/main" id="{C1516FE6-6510-466C-94D7-B3C663CAE684}"/>
              </a:ext>
            </a:extLst>
          </p:cNvPr>
          <p:cNvSpPr>
            <a:spLocks noGrp="1"/>
          </p:cNvSpPr>
          <p:nvPr>
            <p:ph idx="1"/>
          </p:nvPr>
        </p:nvSpPr>
        <p:spPr>
          <a:xfrm>
            <a:off x="84221" y="1438978"/>
            <a:ext cx="12192000" cy="7040880"/>
          </a:xfrm>
        </p:spPr>
        <p:txBody>
          <a:bodyPr>
            <a:normAutofit/>
          </a:bodyPr>
          <a:lstStyle/>
          <a:p>
            <a:r>
              <a:rPr lang="en-US" sz="1800" dirty="0"/>
              <a:t>1955-56:  As pastor of Dexter Avenue Baptist Church, takes leadership of Montgomery, AL Bus Boycott at the young age of 26.  In late 1956, the US Supreme Court disallowed segregation in public transportation as a result</a:t>
            </a:r>
          </a:p>
          <a:p>
            <a:r>
              <a:rPr lang="en-US" sz="1800" dirty="0"/>
              <a:t>1957:  Founds Southern Christian Leadership Conference (SCLC) with Bayard Rustin and others.  Ralph Abernathy, his closest friend, serves as Vice-President</a:t>
            </a:r>
          </a:p>
          <a:p>
            <a:r>
              <a:rPr lang="en-US" sz="1800" dirty="0"/>
              <a:t>1960:  Transitions to Ebenezer Baptist Church, under father MLK Sr. as Senior Pastor, to devote more time to leading the SCLC than senior pastoring allows</a:t>
            </a:r>
          </a:p>
          <a:p>
            <a:r>
              <a:rPr lang="en-US" sz="1800" dirty="0"/>
              <a:t>1960 sit-ins protesting segregated public and commercial facilities, 1961 Freedom Rides, 1961-2 protests in Albany, GA</a:t>
            </a:r>
          </a:p>
          <a:p>
            <a:r>
              <a:rPr lang="en-US" sz="1800" dirty="0"/>
              <a:t>August 28, 1963:  March on Washington; 200k people; famous “I Have a Dream” speech on the Mall</a:t>
            </a:r>
          </a:p>
          <a:p>
            <a:r>
              <a:rPr lang="en-US" sz="1800" dirty="0"/>
              <a:t>1964:  Civil Rights Act passed through his influence on LBJ; accepts the Nobel Peace Prize in Oslo, Norway</a:t>
            </a:r>
          </a:p>
          <a:p>
            <a:r>
              <a:rPr lang="en-US" sz="1800" dirty="0"/>
              <a:t>March 1965:  After America’s “Bloody Sunday” (Irish incident has same name) on the Edmund Pettus Bridge in Selma, AL (March 7), leads the Selma to Montgomery March for voting rights; 1965 Voting Rights Act passed</a:t>
            </a:r>
          </a:p>
          <a:p>
            <a:r>
              <a:rPr lang="en-US" sz="1800" dirty="0"/>
              <a:t>1966-67:  Widens leadership to northern cities with the Chicago Campaign, living in the North Lawndale neighborhood of Chicago’s west side (also leading activist work in Cleveland)</a:t>
            </a:r>
          </a:p>
          <a:p>
            <a:r>
              <a:rPr lang="en-US" sz="1800" dirty="0"/>
              <a:t>Overlapping in 1967-Spring 1968:  Directly critiquing LBJ’s Viet Nam War, and planning the inter-racial “Poor People’s Campaign” that has been reborn in </a:t>
            </a:r>
            <a:r>
              <a:rPr lang="en-US" sz="1800" u="sng" dirty="0"/>
              <a:t>2020</a:t>
            </a:r>
            <a:r>
              <a:rPr lang="en-US" sz="1800" dirty="0"/>
              <a:t> under the leadership of William Barber and Liz </a:t>
            </a:r>
            <a:r>
              <a:rPr lang="en-US" sz="1800" dirty="0" err="1"/>
              <a:t>Theoharis</a:t>
            </a:r>
            <a:endParaRPr lang="en-US" sz="1800" dirty="0"/>
          </a:p>
          <a:p>
            <a:r>
              <a:rPr lang="en-US" sz="1800" dirty="0"/>
              <a:t>Fatally shot April 4, 1968 while campaigning for sanitation workers in Memphis, still young at 39 years of age</a:t>
            </a:r>
          </a:p>
          <a:p>
            <a:endParaRPr lang="en-US" sz="1800" dirty="0"/>
          </a:p>
          <a:p>
            <a:endParaRPr lang="en-US" sz="1800" dirty="0"/>
          </a:p>
        </p:txBody>
      </p:sp>
    </p:spTree>
    <p:extLst>
      <p:ext uri="{BB962C8B-B14F-4D97-AF65-F5344CB8AC3E}">
        <p14:creationId xmlns:p14="http://schemas.microsoft.com/office/powerpoint/2010/main" val="1547929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C0947-1C89-492F-9806-439FC9674C04}"/>
              </a:ext>
            </a:extLst>
          </p:cNvPr>
          <p:cNvSpPr>
            <a:spLocks noGrp="1"/>
          </p:cNvSpPr>
          <p:nvPr>
            <p:ph type="title"/>
          </p:nvPr>
        </p:nvSpPr>
        <p:spPr>
          <a:xfrm>
            <a:off x="838200" y="-89486"/>
            <a:ext cx="10515600" cy="1325563"/>
          </a:xfrm>
        </p:spPr>
        <p:txBody>
          <a:bodyPr/>
          <a:lstStyle/>
          <a:p>
            <a:pPr algn="ctr"/>
            <a:r>
              <a:rPr lang="en-US" dirty="0"/>
              <a:t>Early career learning, faith, and actions, </a:t>
            </a:r>
            <a:br>
              <a:rPr lang="en-US" dirty="0"/>
            </a:br>
            <a:r>
              <a:rPr lang="en-US" dirty="0"/>
              <a:t>in  </a:t>
            </a:r>
            <a:r>
              <a:rPr lang="en-US" i="1" dirty="0"/>
              <a:t>King’s own words</a:t>
            </a:r>
            <a:r>
              <a:rPr lang="en-US" dirty="0"/>
              <a:t>…</a:t>
            </a:r>
          </a:p>
        </p:txBody>
      </p:sp>
      <p:sp>
        <p:nvSpPr>
          <p:cNvPr id="3" name="Content Placeholder 2">
            <a:extLst>
              <a:ext uri="{FF2B5EF4-FFF2-40B4-BE49-F238E27FC236}">
                <a16:creationId xmlns:a16="http://schemas.microsoft.com/office/drawing/2014/main" id="{9FF901A9-5697-47E9-9BE5-A578F9D46A9F}"/>
              </a:ext>
            </a:extLst>
          </p:cNvPr>
          <p:cNvSpPr>
            <a:spLocks noGrp="1"/>
          </p:cNvSpPr>
          <p:nvPr>
            <p:ph idx="1"/>
          </p:nvPr>
        </p:nvSpPr>
        <p:spPr>
          <a:xfrm>
            <a:off x="0" y="1356394"/>
            <a:ext cx="12192000" cy="6355849"/>
          </a:xfrm>
        </p:spPr>
        <p:txBody>
          <a:bodyPr>
            <a:normAutofit/>
          </a:bodyPr>
          <a:lstStyle/>
          <a:p>
            <a:r>
              <a:rPr lang="en-US" dirty="0"/>
              <a:t>Initial heroism in the Montgomery Bus Boycott (</a:t>
            </a:r>
            <a:r>
              <a:rPr lang="en-US" i="1" dirty="0"/>
              <a:t>Strive Toward Freedom</a:t>
            </a:r>
            <a:r>
              <a:rPr lang="en-US" dirty="0"/>
              <a:t>, 1958):</a:t>
            </a:r>
          </a:p>
          <a:p>
            <a:pPr lvl="1"/>
            <a:r>
              <a:rPr lang="en-US" dirty="0"/>
              <a:t>Reverend King’s January 27, 1956 “</a:t>
            </a:r>
            <a:r>
              <a:rPr lang="en-US" dirty="0">
                <a:hlinkClick r:id="rId2" action="ppaction://hlinkfile"/>
              </a:rPr>
              <a:t>kitchen moment with God</a:t>
            </a:r>
            <a:r>
              <a:rPr lang="en-US" dirty="0"/>
              <a:t>”</a:t>
            </a:r>
          </a:p>
          <a:p>
            <a:pPr lvl="1"/>
            <a:r>
              <a:rPr lang="en-US" dirty="0">
                <a:hlinkClick r:id="rId3" action="ppaction://hlinkfile"/>
              </a:rPr>
              <a:t>God being with you doesn’t mean it’s easy</a:t>
            </a:r>
            <a:r>
              <a:rPr lang="en-US" dirty="0"/>
              <a:t>, and that’s an understatement here</a:t>
            </a:r>
          </a:p>
          <a:p>
            <a:r>
              <a:rPr lang="en-US" dirty="0"/>
              <a:t>How did he do it?  King’s powerful commitment to Christian </a:t>
            </a:r>
            <a:r>
              <a:rPr lang="en-US" i="1" dirty="0"/>
              <a:t>agape</a:t>
            </a:r>
            <a:r>
              <a:rPr lang="en-US" dirty="0"/>
              <a:t> love </a:t>
            </a:r>
          </a:p>
          <a:p>
            <a:pPr lvl="1"/>
            <a:r>
              <a:rPr lang="en-US" dirty="0"/>
              <a:t> From “</a:t>
            </a:r>
            <a:r>
              <a:rPr lang="en-US" dirty="0">
                <a:hlinkClick r:id="rId4" action="ppaction://hlinkfile"/>
              </a:rPr>
              <a:t>Loving Your Enemies</a:t>
            </a:r>
            <a:r>
              <a:rPr lang="en-US" dirty="0"/>
              <a:t>” – a famous sermon anthologized in </a:t>
            </a:r>
            <a:r>
              <a:rPr lang="en-US" i="1" dirty="0"/>
              <a:t>Strength to Love</a:t>
            </a:r>
            <a:r>
              <a:rPr lang="en-US" dirty="0"/>
              <a:t>, 1963)</a:t>
            </a:r>
          </a:p>
          <a:p>
            <a:r>
              <a:rPr lang="en-US" dirty="0"/>
              <a:t>From whom did </a:t>
            </a:r>
            <a:r>
              <a:rPr lang="en-US" i="1" dirty="0"/>
              <a:t>he</a:t>
            </a:r>
            <a:r>
              <a:rPr lang="en-US" dirty="0"/>
              <a:t> learn it?  Surely from his family and church roots, but also:</a:t>
            </a:r>
          </a:p>
          <a:p>
            <a:pPr lvl="1"/>
            <a:r>
              <a:rPr lang="en-US" dirty="0"/>
              <a:t>King’s philosophical and theological journey, all meaningful but secondary to an Indian hero </a:t>
            </a:r>
          </a:p>
          <a:p>
            <a:pPr lvl="1"/>
            <a:r>
              <a:rPr lang="en-US" dirty="0">
                <a:hlinkClick r:id="rId5" action="ppaction://hlinkfile"/>
              </a:rPr>
              <a:t>Mahatmas Gandhi</a:t>
            </a:r>
            <a:r>
              <a:rPr lang="en-US" dirty="0"/>
              <a:t>, a Hindu leader who integrated Jesus’ teachings with his own</a:t>
            </a:r>
          </a:p>
          <a:p>
            <a:r>
              <a:rPr lang="en-US" sz="2400" dirty="0"/>
              <a:t>We </a:t>
            </a:r>
            <a:r>
              <a:rPr lang="en-US" sz="2400" i="1" dirty="0"/>
              <a:t>often</a:t>
            </a:r>
            <a:r>
              <a:rPr lang="en-US" sz="2400" dirty="0"/>
              <a:t> hear about Rosa Parks and MLK in Montgomery, the March on Washington and “I Have a Dream,” America’s “Bloody Sunday” in Selma and the 25,000 person March to Montgomery that followed.  We </a:t>
            </a:r>
            <a:r>
              <a:rPr lang="en-US" sz="2400" i="1" dirty="0"/>
              <a:t>often</a:t>
            </a:r>
            <a:r>
              <a:rPr lang="en-US" sz="2400" dirty="0"/>
              <a:t> hear about the Civil Rights Act of 1964 and Voting Rights Act of 1965, but we hear </a:t>
            </a:r>
            <a:r>
              <a:rPr lang="en-US" sz="2400" i="1" dirty="0"/>
              <a:t>less</a:t>
            </a:r>
            <a:r>
              <a:rPr lang="en-US" sz="2400" dirty="0"/>
              <a:t> about King’s sadness that these laws were apathetically applied</a:t>
            </a:r>
          </a:p>
          <a:p>
            <a:r>
              <a:rPr lang="en-US" sz="2400" dirty="0"/>
              <a:t>And, we hear </a:t>
            </a:r>
            <a:r>
              <a:rPr lang="en-US" sz="2400" i="1" dirty="0"/>
              <a:t>less</a:t>
            </a:r>
            <a:r>
              <a:rPr lang="en-US" sz="2400" dirty="0"/>
              <a:t> of King’s final 2 years of life (1966-April 1968), and his published reflections</a:t>
            </a:r>
          </a:p>
          <a:p>
            <a:pPr marL="457200" lvl="1" indent="0">
              <a:buNone/>
            </a:pPr>
            <a:endParaRPr lang="en-US" dirty="0"/>
          </a:p>
          <a:p>
            <a:endParaRPr lang="en-US" dirty="0"/>
          </a:p>
          <a:p>
            <a:endParaRPr lang="en-US" dirty="0"/>
          </a:p>
        </p:txBody>
      </p:sp>
    </p:spTree>
    <p:extLst>
      <p:ext uri="{BB962C8B-B14F-4D97-AF65-F5344CB8AC3E}">
        <p14:creationId xmlns:p14="http://schemas.microsoft.com/office/powerpoint/2010/main" val="2981658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E61DC-D62F-4F2D-8A46-C04317EF4D08}"/>
              </a:ext>
            </a:extLst>
          </p:cNvPr>
          <p:cNvSpPr>
            <a:spLocks noGrp="1"/>
          </p:cNvSpPr>
          <p:nvPr>
            <p:ph type="title"/>
          </p:nvPr>
        </p:nvSpPr>
        <p:spPr>
          <a:xfrm>
            <a:off x="140368" y="18255"/>
            <a:ext cx="11911263" cy="775829"/>
          </a:xfrm>
        </p:spPr>
        <p:txBody>
          <a:bodyPr/>
          <a:lstStyle/>
          <a:p>
            <a:pPr algn="ctr"/>
            <a:r>
              <a:rPr lang="en-US" dirty="0"/>
              <a:t>1966 – April, 1968:  Years we talk less about</a:t>
            </a:r>
          </a:p>
        </p:txBody>
      </p:sp>
      <p:sp>
        <p:nvSpPr>
          <p:cNvPr id="3" name="Content Placeholder 2">
            <a:extLst>
              <a:ext uri="{FF2B5EF4-FFF2-40B4-BE49-F238E27FC236}">
                <a16:creationId xmlns:a16="http://schemas.microsoft.com/office/drawing/2014/main" id="{C9EDA3DA-8481-4F3B-B56A-7A2DFB01F419}"/>
              </a:ext>
            </a:extLst>
          </p:cNvPr>
          <p:cNvSpPr>
            <a:spLocks noGrp="1"/>
          </p:cNvSpPr>
          <p:nvPr>
            <p:ph idx="1"/>
          </p:nvPr>
        </p:nvSpPr>
        <p:spPr>
          <a:xfrm>
            <a:off x="-1" y="794084"/>
            <a:ext cx="12192000" cy="6063916"/>
          </a:xfrm>
        </p:spPr>
        <p:txBody>
          <a:bodyPr>
            <a:normAutofit lnSpcReduction="10000"/>
          </a:bodyPr>
          <a:lstStyle/>
          <a:p>
            <a:r>
              <a:rPr lang="en-US" dirty="0"/>
              <a:t>James Meredith shot (survives) on the Freedom March in Mississippi, June 1966  </a:t>
            </a:r>
          </a:p>
          <a:p>
            <a:r>
              <a:rPr lang="en-US" dirty="0"/>
              <a:t>King’s and the SCLC’s esteemed partners start to question Gandhian non-violence</a:t>
            </a:r>
          </a:p>
          <a:p>
            <a:pPr lvl="1"/>
            <a:r>
              <a:rPr lang="en-US" dirty="0"/>
              <a:t>Floyd McKissick, Congress on Racial Equality (CORE)</a:t>
            </a:r>
          </a:p>
          <a:p>
            <a:pPr lvl="1"/>
            <a:r>
              <a:rPr lang="en-US" dirty="0"/>
              <a:t>Stokely Carmichael, Student Non-Violent Coordinating Committee (SNCC)</a:t>
            </a:r>
          </a:p>
          <a:p>
            <a:r>
              <a:rPr lang="en-US" dirty="0"/>
              <a:t>While maintaining the importance of a </a:t>
            </a:r>
            <a:r>
              <a:rPr lang="en-US" i="1" dirty="0"/>
              <a:t>bi-racial, non-violent </a:t>
            </a:r>
            <a:r>
              <a:rPr lang="en-US" dirty="0"/>
              <a:t>movement for racial, social, and economic justice, King </a:t>
            </a:r>
            <a:r>
              <a:rPr lang="en-US" i="1" dirty="0"/>
              <a:t>understood</a:t>
            </a:r>
            <a:r>
              <a:rPr lang="en-US" dirty="0"/>
              <a:t> the questions his younger “Black Power” critics raised (selections below from </a:t>
            </a:r>
            <a:r>
              <a:rPr lang="en-US" i="1" dirty="0"/>
              <a:t>Where Do We Go From Here</a:t>
            </a:r>
            <a:r>
              <a:rPr lang="en-US" dirty="0"/>
              <a:t>? 1967)</a:t>
            </a:r>
          </a:p>
          <a:p>
            <a:pPr lvl="1"/>
            <a:r>
              <a:rPr lang="en-US" dirty="0">
                <a:hlinkClick r:id="rId2" action="ppaction://hlinkfile"/>
              </a:rPr>
              <a:t>Reasons for Black Power</a:t>
            </a:r>
            <a:endParaRPr lang="en-US" dirty="0"/>
          </a:p>
          <a:p>
            <a:r>
              <a:rPr lang="en-US" dirty="0"/>
              <a:t>King is expanding his moral leadership </a:t>
            </a:r>
            <a:r>
              <a:rPr lang="en-US"/>
              <a:t>(a Nobel Laureate now) </a:t>
            </a:r>
            <a:r>
              <a:rPr lang="en-US" dirty="0"/>
              <a:t>north, &amp; abroad</a:t>
            </a:r>
          </a:p>
          <a:p>
            <a:pPr lvl="1"/>
            <a:r>
              <a:rPr lang="en-US" dirty="0"/>
              <a:t>South African boycotts – criticizing American corporations for being unwilling to sacrifice</a:t>
            </a:r>
          </a:p>
          <a:p>
            <a:pPr lvl="1"/>
            <a:r>
              <a:rPr lang="en-US" dirty="0"/>
              <a:t>On </a:t>
            </a:r>
            <a:r>
              <a:rPr lang="en-US" dirty="0">
                <a:hlinkClick r:id="rId3" action="ppaction://hlinkfile"/>
              </a:rPr>
              <a:t>jobs, housing, schools</a:t>
            </a:r>
            <a:r>
              <a:rPr lang="en-US" dirty="0"/>
              <a:t>, and the dire consequences of the Viet Nam war here at home</a:t>
            </a:r>
          </a:p>
          <a:p>
            <a:pPr lvl="1"/>
            <a:r>
              <a:rPr lang="en-US" dirty="0"/>
              <a:t>King’s </a:t>
            </a:r>
            <a:r>
              <a:rPr lang="en-US" dirty="0">
                <a:hlinkClick r:id="rId4" action="ppaction://hlinkfile"/>
              </a:rPr>
              <a:t>last SCLC Presidential address in 1967 </a:t>
            </a:r>
            <a:r>
              <a:rPr lang="en-US" dirty="0"/>
              <a:t>(also titled “Where Do We Go From Here?”)</a:t>
            </a:r>
          </a:p>
          <a:p>
            <a:r>
              <a:rPr lang="en-US" dirty="0"/>
              <a:t>The vision of a </a:t>
            </a:r>
            <a:r>
              <a:rPr lang="en-US" dirty="0">
                <a:hlinkClick r:id="rId5"/>
              </a:rPr>
              <a:t>Poor People’s Campaign </a:t>
            </a:r>
            <a:r>
              <a:rPr lang="en-US" dirty="0"/>
              <a:t>in Washington DC (finally happens in 2020!)  </a:t>
            </a:r>
            <a:r>
              <a:rPr lang="en-US" sz="2600" dirty="0"/>
              <a:t>“</a:t>
            </a:r>
            <a:r>
              <a:rPr lang="en-US" sz="2600" b="0" i="0" dirty="0">
                <a:solidFill>
                  <a:srgbClr val="202124"/>
                </a:solidFill>
                <a:effectLst/>
                <a:latin typeface="Roboto"/>
              </a:rPr>
              <a:t>All men are caught in an inescapable network of mutuality,</a:t>
            </a:r>
            <a:r>
              <a:rPr lang="en-US" sz="2600" i="0" dirty="0">
                <a:solidFill>
                  <a:srgbClr val="202124"/>
                </a:solidFill>
                <a:effectLst/>
                <a:latin typeface="Roboto"/>
              </a:rPr>
              <a:t> tied in a single garment of destiny. </a:t>
            </a:r>
            <a:r>
              <a:rPr lang="en-US" sz="2600" b="0" i="0" dirty="0">
                <a:solidFill>
                  <a:srgbClr val="202124"/>
                </a:solidFill>
                <a:effectLst/>
                <a:latin typeface="Roboto"/>
              </a:rPr>
              <a:t>Whatever affects one directly, affects all indirectly.”</a:t>
            </a:r>
            <a:endParaRPr lang="en-US" sz="2600" dirty="0"/>
          </a:p>
        </p:txBody>
      </p:sp>
    </p:spTree>
    <p:extLst>
      <p:ext uri="{BB962C8B-B14F-4D97-AF65-F5344CB8AC3E}">
        <p14:creationId xmlns:p14="http://schemas.microsoft.com/office/powerpoint/2010/main" val="558836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45188-6480-4290-84CF-B57D6DA9779F}"/>
              </a:ext>
            </a:extLst>
          </p:cNvPr>
          <p:cNvSpPr>
            <a:spLocks noGrp="1"/>
          </p:cNvSpPr>
          <p:nvPr>
            <p:ph type="title"/>
          </p:nvPr>
        </p:nvSpPr>
        <p:spPr>
          <a:xfrm>
            <a:off x="838200" y="213894"/>
            <a:ext cx="10515600" cy="934286"/>
          </a:xfrm>
        </p:spPr>
        <p:txBody>
          <a:bodyPr>
            <a:normAutofit/>
          </a:bodyPr>
          <a:lstStyle/>
          <a:p>
            <a:pPr algn="ctr"/>
            <a:r>
              <a:rPr lang="en-US" sz="4800" dirty="0"/>
              <a:t>On the eve of April 4, 1968</a:t>
            </a:r>
          </a:p>
        </p:txBody>
      </p:sp>
      <p:sp>
        <p:nvSpPr>
          <p:cNvPr id="3" name="Content Placeholder 2">
            <a:extLst>
              <a:ext uri="{FF2B5EF4-FFF2-40B4-BE49-F238E27FC236}">
                <a16:creationId xmlns:a16="http://schemas.microsoft.com/office/drawing/2014/main" id="{F49658FC-6D90-4976-9D5A-7539C6A8DB13}"/>
              </a:ext>
            </a:extLst>
          </p:cNvPr>
          <p:cNvSpPr>
            <a:spLocks noGrp="1"/>
          </p:cNvSpPr>
          <p:nvPr>
            <p:ph idx="1"/>
          </p:nvPr>
        </p:nvSpPr>
        <p:spPr>
          <a:xfrm>
            <a:off x="0" y="1253330"/>
            <a:ext cx="12192000" cy="5604670"/>
          </a:xfrm>
        </p:spPr>
        <p:txBody>
          <a:bodyPr>
            <a:normAutofit fontScale="92500" lnSpcReduction="10000"/>
          </a:bodyPr>
          <a:lstStyle/>
          <a:p>
            <a:r>
              <a:rPr lang="en-US" sz="3200" dirty="0"/>
              <a:t>On April 3, 1968, King spoke to a crowd of sanitation workers in Memphis, TN, an expression of his solidarity with the working poor</a:t>
            </a:r>
          </a:p>
          <a:p>
            <a:r>
              <a:rPr lang="en-US" sz="3200" dirty="0"/>
              <a:t>King seemed to know his end was near.  Jesus had been crucified, Gandhi had also been shot, in his case by a fellow Hindu. Then JFK in 1963, and then Malcom X in 1965, who died at the exact same age as King (39).  Then Bobby Kennedy 2 months </a:t>
            </a:r>
            <a:r>
              <a:rPr lang="en-US" sz="3200" i="1" dirty="0"/>
              <a:t>after</a:t>
            </a:r>
            <a:r>
              <a:rPr lang="en-US" sz="3200" dirty="0"/>
              <a:t> MLK.  It was a brutal decade</a:t>
            </a:r>
          </a:p>
          <a:p>
            <a:endParaRPr lang="en-US" sz="2400" dirty="0"/>
          </a:p>
          <a:p>
            <a:pPr lvl="1"/>
            <a:r>
              <a:rPr lang="en-US" sz="2800" dirty="0"/>
              <a:t>“</a:t>
            </a:r>
            <a:r>
              <a:rPr lang="en-US" sz="2800" dirty="0">
                <a:hlinkClick r:id="rId2" action="ppaction://hlinkfile"/>
              </a:rPr>
              <a:t>I’ve been to the mountaintop</a:t>
            </a:r>
            <a:r>
              <a:rPr lang="en-US" sz="2800" dirty="0"/>
              <a:t>.”</a:t>
            </a:r>
          </a:p>
          <a:p>
            <a:pPr lvl="1"/>
            <a:endParaRPr lang="en-US" sz="2800" dirty="0"/>
          </a:p>
          <a:p>
            <a:r>
              <a:rPr lang="en-US" sz="3200" dirty="0"/>
              <a:t>After riots in Harlem and Philadelphia in 1964 and Watts (LA) in 1965, Chicago erupted in riots the night of King’s assassination on April 4</a:t>
            </a:r>
          </a:p>
          <a:p>
            <a:r>
              <a:rPr lang="en-US" sz="3200" dirty="0"/>
              <a:t> King’s question – “Where Do We Go From Here?” – remains our question 53 years later </a:t>
            </a:r>
          </a:p>
        </p:txBody>
      </p:sp>
    </p:spTree>
    <p:extLst>
      <p:ext uri="{BB962C8B-B14F-4D97-AF65-F5344CB8AC3E}">
        <p14:creationId xmlns:p14="http://schemas.microsoft.com/office/powerpoint/2010/main" val="20173688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444</TotalTime>
  <Words>1204</Words>
  <Application>Microsoft Office PowerPoint</Application>
  <PresentationFormat>Widescreen</PresentationFormat>
  <Paragraphs>55</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Roboto</vt:lpstr>
      <vt:lpstr>Office Theme</vt:lpstr>
      <vt:lpstr>One Modest Improvement in Racial Justice Education:  At Least Doing MLK Day Better in Schools! </vt:lpstr>
      <vt:lpstr>Humbly learning from those who understand the Black experience in America, and thus MLK</vt:lpstr>
      <vt:lpstr>A timeline of King’s leadership for civil rights   - and human rights, America and beyond</vt:lpstr>
      <vt:lpstr>Early career learning, faith, and actions,  in  King’s own words…</vt:lpstr>
      <vt:lpstr>1966 – April, 1968:  Years we talk less about</vt:lpstr>
      <vt:lpstr>On the eve of April 4, 1968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One Modest Improvement in Racial Justice Education:  At Least Doing MLK Day Better in Schools!</dc:title>
  <dc:creator>Greg</dc:creator>
  <cp:lastModifiedBy>Fritzberg, Greg</cp:lastModifiedBy>
  <cp:revision>69</cp:revision>
  <dcterms:created xsi:type="dcterms:W3CDTF">2021-03-16T22:03:57Z</dcterms:created>
  <dcterms:modified xsi:type="dcterms:W3CDTF">2021-03-20T14:16:03Z</dcterms:modified>
</cp:coreProperties>
</file>